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8"/>
  </p:notesMasterIdLst>
  <p:sldIdLst>
    <p:sldId id="291" r:id="rId3"/>
    <p:sldId id="271" r:id="rId4"/>
    <p:sldId id="263" r:id="rId5"/>
    <p:sldId id="266" r:id="rId6"/>
    <p:sldId id="293" r:id="rId7"/>
    <p:sldId id="289" r:id="rId8"/>
    <p:sldId id="265" r:id="rId9"/>
    <p:sldId id="273" r:id="rId10"/>
    <p:sldId id="329" r:id="rId11"/>
    <p:sldId id="278" r:id="rId12"/>
    <p:sldId id="264" r:id="rId13"/>
    <p:sldId id="294" r:id="rId14"/>
    <p:sldId id="295" r:id="rId15"/>
    <p:sldId id="296" r:id="rId16"/>
    <p:sldId id="298" r:id="rId17"/>
    <p:sldId id="300" r:id="rId18"/>
    <p:sldId id="301" r:id="rId19"/>
    <p:sldId id="299" r:id="rId20"/>
    <p:sldId id="297" r:id="rId21"/>
    <p:sldId id="279" r:id="rId22"/>
    <p:sldId id="275" r:id="rId23"/>
    <p:sldId id="276" r:id="rId24"/>
    <p:sldId id="277" r:id="rId25"/>
    <p:sldId id="280" r:id="rId26"/>
    <p:sldId id="281" r:id="rId27"/>
    <p:sldId id="282" r:id="rId28"/>
    <p:sldId id="284" r:id="rId29"/>
    <p:sldId id="285" r:id="rId30"/>
    <p:sldId id="302" r:id="rId31"/>
    <p:sldId id="303" r:id="rId32"/>
    <p:sldId id="304" r:id="rId33"/>
    <p:sldId id="269" r:id="rId34"/>
    <p:sldId id="288" r:id="rId35"/>
    <p:sldId id="283" r:id="rId36"/>
    <p:sldId id="328" r:id="rId3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>
        <p:scale>
          <a:sx n="100" d="100"/>
          <a:sy n="100" d="100"/>
        </p:scale>
        <p:origin x="-52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E75DD-690C-4C33-9542-AE3B507040D2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2B58B-7103-4346-83E7-F964DD07B7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56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2B58B-7103-4346-83E7-F964DD07B76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2B58B-7103-4346-83E7-F964DD07B76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gif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ail@softvent.com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gi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8.gi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"/>
          <p:cNvSpPr/>
          <p:nvPr/>
        </p:nvSpPr>
        <p:spPr>
          <a:xfrm>
            <a:off x="4572001" y="2404874"/>
            <a:ext cx="4572000" cy="1872208"/>
          </a:xfrm>
          <a:custGeom>
            <a:avLst/>
            <a:gdLst/>
            <a:ahLst/>
            <a:cxnLst/>
            <a:rect l="l" t="t" r="r" b="b"/>
            <a:pathLst>
              <a:path w="4328021" h="2160240">
                <a:moveTo>
                  <a:pt x="260655" y="0"/>
                </a:moveTo>
                <a:lnTo>
                  <a:pt x="4328021" y="0"/>
                </a:lnTo>
                <a:lnTo>
                  <a:pt x="4328021" y="2160240"/>
                </a:lnTo>
                <a:lnTo>
                  <a:pt x="260655" y="2160240"/>
                </a:lnTo>
                <a:cubicBezTo>
                  <a:pt x="116699" y="2160240"/>
                  <a:pt x="0" y="2043541"/>
                  <a:pt x="0" y="1899585"/>
                </a:cubicBezTo>
                <a:lnTo>
                  <a:pt x="0" y="260655"/>
                </a:lnTo>
                <a:cubicBezTo>
                  <a:pt x="0" y="116699"/>
                  <a:pt x="116699" y="0"/>
                  <a:pt x="260655" y="0"/>
                </a:cubicBezTo>
                <a:close/>
              </a:path>
            </a:pathLst>
          </a:custGeom>
          <a:solidFill>
            <a:schemeClr val="accent6">
              <a:lumMod val="5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283968" y="3656459"/>
            <a:ext cx="460851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1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SOFTVENT SERVICES PVT. LTD.   </a:t>
            </a: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070921" y="2608791"/>
            <a:ext cx="477767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v</a:t>
            </a:r>
            <a:r>
              <a:rPr lang="en-US" altLang="ko-KR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FACT-IC </a:t>
            </a:r>
            <a:r>
              <a:rPr lang="en-US" altLang="ko-KR" sz="3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|</a:t>
            </a:r>
            <a:r>
              <a:rPr lang="en-US" altLang="ko-KR" sz="3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</a:p>
          <a:p>
            <a:pPr algn="r"/>
            <a:r>
              <a:rPr lang="en-US" altLang="ko-KR" sz="1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Ver.6.0</a:t>
            </a:r>
            <a:endParaRPr lang="en-US" altLang="ko-KR" sz="2400" b="1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4" name="TextBox 13">
            <a:hlinkClick r:id="rId2"/>
          </p:cNvPr>
          <p:cNvSpPr txBox="1"/>
          <p:nvPr/>
        </p:nvSpPr>
        <p:spPr>
          <a:xfrm>
            <a:off x="0" y="4804578"/>
            <a:ext cx="88924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72400" y="2647950"/>
            <a:ext cx="990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Financial</a:t>
            </a:r>
          </a:p>
          <a:p>
            <a:r>
              <a:rPr lang="en-US" altLang="ko-KR" sz="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Accounting</a:t>
            </a:r>
            <a:endParaRPr lang="en-US" altLang="ko-KR" sz="800" b="1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r>
              <a:rPr lang="en-US" altLang="ko-KR" sz="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Inventory</a:t>
            </a:r>
          </a:p>
          <a:p>
            <a:r>
              <a:rPr lang="en-US" altLang="ko-KR" sz="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Control</a:t>
            </a:r>
            <a:endParaRPr lang="en-US" altLang="ko-KR" sz="800" b="1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endParaRPr lang="en-US" sz="100" dirty="0"/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Search Options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91CFFFF-FCCA-4DAC-B9FD-258AA90EC9B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3028950"/>
            <a:ext cx="2209800" cy="1600200"/>
          </a:xfrm>
          <a:prstGeom prst="rect">
            <a:avLst/>
          </a:prstGeom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8898" y="3028950"/>
            <a:ext cx="253750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9907" y="3028950"/>
            <a:ext cx="277404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200150"/>
            <a:ext cx="2438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2">
                <a:lumMod val="40000"/>
                <a:lumOff val="60000"/>
                <a:alpha val="38000"/>
              </a:schemeClr>
            </a:outerShdw>
          </a:effectLst>
        </p:spPr>
      </p:pic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1200150"/>
            <a:ext cx="297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28600" y="92315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Menu Searching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67400" y="923151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Transaction Searching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2751951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Column Header Searching &amp; Sorting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96000" y="272415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Actions on the Filtered Data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71800" y="272415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Column Filtering</a:t>
            </a:r>
          </a:p>
        </p:txBody>
      </p:sp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48898" y="1420974"/>
            <a:ext cx="2438400" cy="84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2971800" y="115175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ShortCut Menu Searching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C2B7B675-9945-4916-A939-77EA4A570037}"/>
              </a:ext>
            </a:extLst>
          </p:cNvPr>
          <p:cNvSpPr/>
          <p:nvPr/>
        </p:nvSpPr>
        <p:spPr>
          <a:xfrm>
            <a:off x="142880" y="4634105"/>
            <a:ext cx="19907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Transpose – Vertical view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645989"/>
            <a:ext cx="1077054" cy="440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0" y="971550"/>
            <a:ext cx="4343400" cy="3629025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Bill of Material (BOM) </a:t>
            </a:r>
            <a:endParaRPr lang="en-US" sz="1200" b="1" i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Items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from the inventory table into the BOM with the BOM </a:t>
            </a:r>
            <a:endParaRPr lang="en-IN" sz="11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Designer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Effectively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 any BOM levels.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Access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and reuse previous BOM versions.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Phase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out and replace components as needed with </a:t>
            </a:r>
            <a:endParaRPr lang="en-IN" sz="11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effective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date Control.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quantity-dependent BOMs for end products that </a:t>
            </a:r>
            <a:endParaRPr lang="en-IN" sz="11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require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different quantities.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Produce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sub-BOMs at multiple sites.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 algn="just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Create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phantom BOMs to calculate materials requirements </a:t>
            </a: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&amp;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simplify BOM setup and maintenance.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lnSpc>
                <a:spcPct val="150000"/>
              </a:lnSpc>
              <a:buBlip>
                <a:blip r:embed="rId2"/>
              </a:buBlip>
            </a:pPr>
            <a:r>
              <a:rPr lang="en-IN" sz="11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Include </a:t>
            </a:r>
            <a:r>
              <a:rPr lang="en-IN" sz="11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services and items on BOMs. </a:t>
            </a: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endParaRPr lang="en-US" sz="11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352550"/>
            <a:ext cx="464820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953000" y="364873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Show </a:t>
            </a:r>
            <a:r>
              <a:rPr lang="en-US" sz="1400" dirty="0" smtClean="0">
                <a:solidFill>
                  <a:schemeClr val="bg1"/>
                </a:solidFill>
              </a:rPr>
              <a:t>Revision &gt;&gt;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3590925"/>
            <a:ext cx="2286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71550"/>
            <a:ext cx="524015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13000" endPos="55000" dir="5400000" sy="-100000" algn="bl" rotWithShape="0"/>
          </a:effec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C72D250-6B53-4DD2-B5A7-1B4CC4806517}"/>
              </a:ext>
            </a:extLst>
          </p:cNvPr>
          <p:cNvSpPr txBox="1"/>
          <p:nvPr/>
        </p:nvSpPr>
        <p:spPr>
          <a:xfrm>
            <a:off x="5399814" y="1047750"/>
            <a:ext cx="3599043" cy="88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Bulk </a:t>
            </a:r>
            <a:r>
              <a:rPr lang="en-IN" sz="1200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Updates</a:t>
            </a: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Screen provides for easy data manipulation and updation in one go.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16F221B-A57E-4E82-AF6F-42832A707BCC}"/>
              </a:ext>
            </a:extLst>
          </p:cNvPr>
          <p:cNvSpPr/>
          <p:nvPr/>
        </p:nvSpPr>
        <p:spPr>
          <a:xfrm>
            <a:off x="5414328" y="2274153"/>
            <a:ext cx="3657600" cy="1164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Example City in the Data Bangalore can be   changed to Bengaluru in One Go.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Similarly ‘</a:t>
            </a:r>
            <a:r>
              <a:rPr lang="en-IN" sz="1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Mgr</a:t>
            </a: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’ for Designation can be change to Manager …etc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C72D250-6B53-4DD2-B5A7-1B4CC4806517}"/>
              </a:ext>
            </a:extLst>
          </p:cNvPr>
          <p:cNvSpPr txBox="1"/>
          <p:nvPr/>
        </p:nvSpPr>
        <p:spPr>
          <a:xfrm>
            <a:off x="6248400" y="1216867"/>
            <a:ext cx="289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N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Query </a:t>
            </a:r>
            <a:r>
              <a:rPr lang="en-IN" sz="1200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Execution</a:t>
            </a: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Screen will help you to write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basic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 complex queries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order to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Generate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from the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database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same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be exported to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MS Excel.</a:t>
            </a: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7ED994E-3C4F-4676-9412-845F29EB3E3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86" y="1047750"/>
            <a:ext cx="6174091" cy="3505200"/>
          </a:xfrm>
          <a:prstGeom prst="rect">
            <a:avLst/>
          </a:prstGeom>
          <a:effectLst>
            <a:outerShdw blurRad="457200" dist="50800" dir="5400000" sx="98000" sy="98000" algn="ctr" rotWithShape="0">
              <a:schemeClr val="bg2">
                <a:lumMod val="50000"/>
                <a:alpha val="88000"/>
              </a:scheme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FE37476-F07F-45E3-BE61-96E81333E537}"/>
              </a:ext>
            </a:extLst>
          </p:cNvPr>
          <p:cNvSpPr/>
          <p:nvPr/>
        </p:nvSpPr>
        <p:spPr>
          <a:xfrm>
            <a:off x="6248400" y="2570024"/>
            <a:ext cx="2895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Example in the Item Master Table </a:t>
            </a:r>
            <a:endParaRPr lang="en-IN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Need </a:t>
            </a: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Items where HSNCODE not </a:t>
            </a:r>
            <a:endParaRPr lang="en-IN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present</a:t>
            </a: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to generate the data simple </a:t>
            </a:r>
            <a:endParaRPr lang="en-IN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query </a:t>
            </a:r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be written and executed :</a:t>
            </a:r>
          </a:p>
          <a:p>
            <a:pPr>
              <a:lnSpc>
                <a:spcPct val="150000"/>
              </a:lnSpc>
            </a:pPr>
            <a:r>
              <a:rPr lang="en-IN" sz="1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“Select * from MstITEM where HSNCODE &lt;&gt; </a:t>
            </a:r>
            <a:r>
              <a:rPr lang="en-IN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‘’</a:t>
            </a:r>
            <a:endParaRPr lang="en-IN" sz="1200" b="1" dirty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3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C72D250-6B53-4DD2-B5A7-1B4CC4806517}"/>
              </a:ext>
            </a:extLst>
          </p:cNvPr>
          <p:cNvSpPr txBox="1"/>
          <p:nvPr/>
        </p:nvSpPr>
        <p:spPr>
          <a:xfrm>
            <a:off x="5715000" y="1185772"/>
            <a:ext cx="3429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Porting</a:t>
            </a:r>
            <a:endParaRPr lang="en-IN" sz="12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2"/>
              </a:buBlip>
            </a:pP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2"/>
              </a:buBlip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maintained in an Excel format can be </a:t>
            </a:r>
          </a:p>
          <a:p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imported to the software with a click of a </a:t>
            </a:r>
          </a:p>
          <a:p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Button.</a:t>
            </a:r>
          </a:p>
          <a:p>
            <a:pPr marL="171450" indent="-171450">
              <a:buBlip>
                <a:blip r:embed="rId2"/>
              </a:buBlip>
            </a:pP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2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can be easily updated into the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software from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external formatted files.</a:t>
            </a:r>
          </a:p>
          <a:p>
            <a:pPr marL="171450" indent="-171450">
              <a:buBlip>
                <a:blip r:embed="rId2"/>
              </a:buBlip>
            </a:pP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2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Templates will be provided wherever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necessary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pPr marL="171450" indent="-171450">
              <a:buBlip>
                <a:blip r:embed="rId2"/>
              </a:buBlip>
            </a:pP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2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Filling up the templates and importing the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same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into the software with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necessary </a:t>
            </a:r>
          </a:p>
          <a:p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validations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be provided</a:t>
            </a:r>
          </a:p>
          <a:p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55EB3BD-4F28-49F5-991C-9AF3CE82A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" y="906192"/>
            <a:ext cx="5562736" cy="3790814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  <p:pic>
        <p:nvPicPr>
          <p:cNvPr id="10" name="Picture 9" descr="A screenshot of a computer&#10;&#10;Description generated with very high confidence">
            <a:extLst>
              <a:ext uri="{FF2B5EF4-FFF2-40B4-BE49-F238E27FC236}">
                <a16:creationId xmlns="" xmlns:a16="http://schemas.microsoft.com/office/drawing/2014/main" id="{FA9357F2-1486-4462-985D-00034148EBB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810000" y="2190750"/>
            <a:ext cx="1710813" cy="18288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0833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C72D250-6B53-4DD2-B5A7-1B4CC4806517}"/>
              </a:ext>
            </a:extLst>
          </p:cNvPr>
          <p:cNvSpPr txBox="1"/>
          <p:nvPr/>
        </p:nvSpPr>
        <p:spPr>
          <a:xfrm>
            <a:off x="5334000" y="1420622"/>
            <a:ext cx="373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POST Doc Entry </a:t>
            </a:r>
          </a:p>
          <a:p>
            <a:pPr algn="just"/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Screen will help you to update the information against a document which is raised earlier.</a:t>
            </a:r>
          </a:p>
          <a:p>
            <a:pPr algn="just">
              <a:lnSpc>
                <a:spcPct val="150000"/>
              </a:lnSpc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Instead of taking the document into editing mode,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interface will help to update the additional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information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coming at a later  stage into the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</a:t>
            </a: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22715"/>
            <a:ext cx="5086350" cy="345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50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F92988-1A7C-42F4-A11F-55DCE012904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388" y="971550"/>
            <a:ext cx="4831005" cy="2590800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4E25FBE-DBE2-42D4-92DC-F8F937E40E5F}"/>
              </a:ext>
            </a:extLst>
          </p:cNvPr>
          <p:cNvSpPr/>
          <p:nvPr/>
        </p:nvSpPr>
        <p:spPr>
          <a:xfrm>
            <a:off x="6934200" y="971550"/>
            <a:ext cx="2332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chemeClr val="bg1"/>
                </a:solidFill>
              </a:rPr>
              <a:t>Tally Configurator</a:t>
            </a:r>
            <a:endParaRPr lang="en-IN" b="1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3EDD9B0-D9BC-4193-B8DE-3A699076AF7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657350"/>
            <a:ext cx="6337675" cy="32821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108ACE5-6880-4566-8924-6BCE26007E41}"/>
              </a:ext>
            </a:extLst>
          </p:cNvPr>
          <p:cNvSpPr txBox="1"/>
          <p:nvPr/>
        </p:nvSpPr>
        <p:spPr>
          <a:xfrm>
            <a:off x="152400" y="3600007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</a:rPr>
              <a:t>This tool will bridge the Data      from Softvent to Accounting         Software. </a:t>
            </a:r>
          </a:p>
          <a:p>
            <a:r>
              <a:rPr lang="en-IN" sz="1200" dirty="0">
                <a:solidFill>
                  <a:schemeClr val="bg1"/>
                </a:solidFill>
              </a:rPr>
              <a:t>Data Accuracy is maintained</a:t>
            </a:r>
          </a:p>
        </p:txBody>
      </p:sp>
    </p:spTree>
    <p:extLst>
      <p:ext uri="{BB962C8B-B14F-4D97-AF65-F5344CB8AC3E}">
        <p14:creationId xmlns:p14="http://schemas.microsoft.com/office/powerpoint/2010/main" val="62925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F92988-1A7C-42F4-A11F-55DCE012904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38343"/>
            <a:ext cx="4831005" cy="2590800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4E25FBE-DBE2-42D4-92DC-F8F937E40E5F}"/>
              </a:ext>
            </a:extLst>
          </p:cNvPr>
          <p:cNvSpPr/>
          <p:nvPr/>
        </p:nvSpPr>
        <p:spPr>
          <a:xfrm>
            <a:off x="6934200" y="971550"/>
            <a:ext cx="2332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chemeClr val="bg1"/>
                </a:solidFill>
              </a:rPr>
              <a:t>Tally Configurator</a:t>
            </a:r>
            <a:endParaRPr lang="en-IN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108ACE5-6880-4566-8924-6BCE26007E41}"/>
              </a:ext>
            </a:extLst>
          </p:cNvPr>
          <p:cNvSpPr txBox="1"/>
          <p:nvPr/>
        </p:nvSpPr>
        <p:spPr>
          <a:xfrm>
            <a:off x="53302" y="3547705"/>
            <a:ext cx="2232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</a:rPr>
              <a:t>Data Exporting Screen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64FF0BD-DEA5-42E2-82AF-FCD36B041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363" y="1426194"/>
            <a:ext cx="6705600" cy="356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0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9F37FB1-5785-4CA2-A730-E3CDB2AB3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16" y="881365"/>
            <a:ext cx="6172200" cy="3202704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4E25FBE-DBE2-42D4-92DC-F8F937E40E5F}"/>
              </a:ext>
            </a:extLst>
          </p:cNvPr>
          <p:cNvSpPr/>
          <p:nvPr/>
        </p:nvSpPr>
        <p:spPr>
          <a:xfrm>
            <a:off x="6781800" y="1047750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chemeClr val="bg1"/>
                </a:solidFill>
              </a:rPr>
              <a:t>Screen Documents </a:t>
            </a:r>
            <a:endParaRPr lang="en-IN" b="1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45F53AF-646F-4C36-8F94-02F7AFC24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2405895"/>
            <a:ext cx="4655028" cy="2451855"/>
          </a:xfrm>
          <a:prstGeom prst="rect">
            <a:avLst/>
          </a:prstGeom>
          <a:effectLst>
            <a:innerShdw blurRad="88900" dist="50800" dir="10440000">
              <a:schemeClr val="accent1">
                <a:lumMod val="75000"/>
                <a:alpha val="50000"/>
              </a:schemeClr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Tools &amp; Utilities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FE37476-F07F-45E3-BE61-96E81333E537}"/>
              </a:ext>
            </a:extLst>
          </p:cNvPr>
          <p:cNvSpPr/>
          <p:nvPr/>
        </p:nvSpPr>
        <p:spPr>
          <a:xfrm>
            <a:off x="3429000" y="4494865"/>
            <a:ext cx="571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For Example</a:t>
            </a:r>
            <a:endParaRPr lang="en-IN" sz="1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4E25FBE-DBE2-42D4-92DC-F8F937E40E5F}"/>
              </a:ext>
            </a:extLst>
          </p:cNvPr>
          <p:cNvSpPr/>
          <p:nvPr/>
        </p:nvSpPr>
        <p:spPr>
          <a:xfrm>
            <a:off x="6420232" y="2350353"/>
            <a:ext cx="2647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Short Close </a:t>
            </a:r>
            <a:r>
              <a:rPr lang="en-IN" sz="1200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Screen</a:t>
            </a:r>
          </a:p>
          <a:p>
            <a:endParaRPr lang="en-IN" sz="1200" b="1" i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Short closing of items, all done in a single screen.</a:t>
            </a:r>
            <a:endParaRPr lang="en-IN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F52D58B-ED17-4AD7-BAE9-0BDE63781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84466"/>
            <a:ext cx="6201886" cy="4141849"/>
          </a:xfrm>
          <a:prstGeom prst="rect">
            <a:avLst/>
          </a:prstGeom>
          <a:effectLst>
            <a:outerShdw blurRad="50800" dist="50800" dir="5400000" algn="ctr" rotWithShape="0">
              <a:schemeClr val="accent6">
                <a:lumMod val="60000"/>
                <a:lumOff val="40000"/>
              </a:scheme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www.softvent.com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9050"/>
            <a:ext cx="9163050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0" y="1123950"/>
            <a:ext cx="5410200" cy="3429000"/>
          </a:xfrm>
        </p:spPr>
        <p:txBody>
          <a:bodyPr/>
          <a:lstStyle/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vFACT-IC, is a well-organized 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windows based 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customizable Inventory </a:t>
            </a: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Management Solution which caters the needs of any Dealers in any </a:t>
            </a:r>
          </a:p>
          <a:p>
            <a:pPr algn="just"/>
            <a:r>
              <a:rPr lang="en-US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usiness verticals. </a:t>
            </a:r>
          </a:p>
          <a:p>
            <a:pPr algn="just"/>
            <a:endParaRPr lang="en-US" sz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software 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delivers features needed in today’s 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Business </a:t>
            </a: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Environment 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 clear 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and user-friendly way</a:t>
            </a: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/>
            <a:endParaRPr lang="en-US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ERP package supports a fully functional Modules like Purchase, Inventory, Production, Job Work, Sales &amp; Distribution, Quality Control, </a:t>
            </a: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Finance, and so on..</a:t>
            </a:r>
          </a:p>
          <a:p>
            <a:pPr algn="just"/>
            <a:endParaRPr lang="en-US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can be integrated with third party Applications like Tally, SAP</a:t>
            </a:r>
          </a:p>
          <a:p>
            <a:pPr algn="just"/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JD Edwards, NetSuite, and so on.</a:t>
            </a:r>
            <a:endParaRPr lang="en-US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en-US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en-US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www.softvent.com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Security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136836"/>
            <a:ext cx="3276600" cy="257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12395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352800" y="142875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&lt;&lt; Creation of Users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52800" y="257175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Assigning of User Rights &gt;&gt;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4019550"/>
            <a:ext cx="4648200" cy="21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Alerts &amp; Notifications</a:t>
            </a:r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23950"/>
            <a:ext cx="3234690" cy="58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86200" y="104775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Notifications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>
            <a:hlinkClick r:id="rId3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C98F1AE-C37A-4DA5-A3CF-424EBC39A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810454"/>
            <a:ext cx="5270573" cy="3028950"/>
          </a:xfrm>
          <a:prstGeom prst="rect">
            <a:avLst/>
          </a:prstGeom>
          <a:effectLst>
            <a:innerShdw blurRad="508000" dir="6000000">
              <a:prstClr val="black">
                <a:alpha val="48000"/>
              </a:prstClr>
            </a:innerShdw>
          </a:effec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C72D250-6B53-4DD2-B5A7-1B4CC4806517}"/>
              </a:ext>
            </a:extLst>
          </p:cNvPr>
          <p:cNvSpPr txBox="1"/>
          <p:nvPr/>
        </p:nvSpPr>
        <p:spPr>
          <a:xfrm>
            <a:off x="5791200" y="1881876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</a:rPr>
              <a:t>Alerts &amp; Notifications can be of two forms.</a:t>
            </a:r>
          </a:p>
          <a:p>
            <a:endParaRPr lang="en-IN" sz="1200" dirty="0">
              <a:solidFill>
                <a:schemeClr val="bg1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IN" sz="1200" b="1" dirty="0">
                <a:solidFill>
                  <a:schemeClr val="bg1"/>
                </a:solidFill>
              </a:rPr>
              <a:t>Generated by the user directly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</a:rPr>
              <a:t>This will be intended to a certain  set of selected users</a:t>
            </a:r>
          </a:p>
          <a:p>
            <a:pPr marL="628650" lvl="1" indent="-171450">
              <a:buFont typeface="Arial" pitchFamily="34" charset="0"/>
              <a:buChar char="•"/>
            </a:pPr>
            <a:endParaRPr lang="en-IN" sz="1200" dirty="0">
              <a:solidFill>
                <a:schemeClr val="bg1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IN" sz="1200" b="1" dirty="0">
                <a:solidFill>
                  <a:schemeClr val="bg1"/>
                </a:solidFill>
              </a:rPr>
              <a:t>Generated automatically by the system based on the user requirement.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</a:rPr>
              <a:t>Any document saving can trigger notification to a set of users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</a:rPr>
              <a:t>Escalations can be notified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</a:rPr>
              <a:t>Proactive messages can be notified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E-mail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257800" y="1123950"/>
            <a:ext cx="3758447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Mailing can be </a:t>
            </a:r>
            <a:r>
              <a:rPr kumimoji="0" lang="en-US" sz="11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customised</a:t>
            </a: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and can be a part of the transaction / screen.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Email can be completely formed automatically by getting the details from the related screen.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100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dirty="0">
                <a:solidFill>
                  <a:schemeClr val="bg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Addresses (To / Cc / BCC) can be </a:t>
            </a:r>
            <a:r>
              <a:rPr lang="en-US" sz="1100" dirty="0" err="1">
                <a:solidFill>
                  <a:schemeClr val="bg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customised</a:t>
            </a:r>
            <a:r>
              <a:rPr lang="en-US" sz="1100" dirty="0">
                <a:solidFill>
                  <a:schemeClr val="bg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100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Subject,</a:t>
            </a:r>
            <a:r>
              <a:rPr kumimoji="0" lang="en-US" sz="1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Body, footer can be different for different screens / transactions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100" baseline="0" dirty="0">
              <a:solidFill>
                <a:schemeClr val="bg1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Mail can be sent either through the user’s Outlook or from the Company’s SMTP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7313"/>
            <a:ext cx="5004553" cy="3708037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schemeClr val="accent6">
                <a:lumMod val="75000"/>
                <a:alpha val="50000"/>
              </a:scheme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SMS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04800" y="3486150"/>
            <a:ext cx="464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IN" sz="1100" dirty="0">
                <a:solidFill>
                  <a:schemeClr val="bg1"/>
                </a:solidFill>
              </a:rPr>
              <a:t>Integrate with software transactions/reports </a:t>
            </a:r>
            <a:endParaRPr lang="en-US" sz="1100" dirty="0">
              <a:solidFill>
                <a:schemeClr val="bg1"/>
              </a:solidFill>
            </a:endParaRPr>
          </a:p>
          <a:p>
            <a:r>
              <a:rPr lang="en-IN" sz="1100" dirty="0">
                <a:solidFill>
                  <a:schemeClr val="bg1"/>
                </a:solidFill>
              </a:rPr>
              <a:t>For Instance:</a:t>
            </a:r>
            <a:endParaRPr lang="en-US" sz="1100" dirty="0">
              <a:solidFill>
                <a:schemeClr val="bg1"/>
              </a:solidFill>
            </a:endParaRPr>
          </a:p>
          <a:p>
            <a:r>
              <a:rPr lang="en-IN" sz="1100" dirty="0">
                <a:solidFill>
                  <a:schemeClr val="bg1"/>
                </a:solidFill>
              </a:rPr>
              <a:t>When a PO is authorised, </a:t>
            </a:r>
            <a:r>
              <a:rPr lang="en-IN" sz="1100" dirty="0" err="1">
                <a:solidFill>
                  <a:schemeClr val="bg1"/>
                </a:solidFill>
              </a:rPr>
              <a:t>sms</a:t>
            </a:r>
            <a:r>
              <a:rPr lang="en-IN" sz="1100" dirty="0">
                <a:solidFill>
                  <a:schemeClr val="bg1"/>
                </a:solidFill>
              </a:rPr>
              <a:t> can be sent to Buyer / Vendor’s        mobile automatically. 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55387"/>
            <a:ext cx="5262648" cy="2366962"/>
          </a:xfrm>
          <a:prstGeom prst="rect">
            <a:avLst/>
          </a:prstGeom>
          <a:noFill/>
          <a:ln>
            <a:noFill/>
          </a:ln>
          <a:effectLst>
            <a:outerShdw blurRad="63500" dist="35921" dir="3300000" sx="101000" sy="101000" algn="ctr" rotWithShape="0">
              <a:schemeClr val="accent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Audit Trial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-228600" y="1014369"/>
            <a:ext cx="3384233" cy="2971800"/>
          </a:xfrm>
        </p:spPr>
        <p:txBody>
          <a:bodyPr/>
          <a:lstStyle/>
          <a:p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robust audit trail is in place, which tracks the following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Which document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Master/Supplier/Purchase order/GRN/Invoice/</a:t>
            </a:r>
            <a:r>
              <a:rPr lang="en-IN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Qtn</a:t>
            </a:r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action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Added / Updated / Deleted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Date and Time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Who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User Name 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IN" dirty="0"/>
              <a:t>IP Address of the system 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6009FDF-455A-4D15-8DC1-D700CE7DF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633" y="1012154"/>
            <a:ext cx="5867780" cy="4007867"/>
          </a:xfrm>
          <a:prstGeom prst="rect">
            <a:avLst/>
          </a:prstGeom>
          <a:effectLst>
            <a:outerShdw blurRad="50800" dist="50800" dir="7200000" algn="ctr" rotWithShape="0">
              <a:schemeClr val="accent3">
                <a:lumMod val="75000"/>
              </a:scheme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Screen Documents</a:t>
            </a: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A screenshot of a computer&#10;&#10;Description generated with very high confidence">
            <a:extLst>
              <a:ext uri="{FF2B5EF4-FFF2-40B4-BE49-F238E27FC236}">
                <a16:creationId xmlns="" xmlns:a16="http://schemas.microsoft.com/office/drawing/2014/main" id="{19CC6F6D-63A3-4BD6-9801-B32777A14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8832" y="1337479"/>
            <a:ext cx="3741866" cy="33208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B48E6A0-24C8-48EB-B9F3-45A31C9AA1E4}"/>
              </a:ext>
            </a:extLst>
          </p:cNvPr>
          <p:cNvSpPr txBox="1"/>
          <p:nvPr/>
        </p:nvSpPr>
        <p:spPr>
          <a:xfrm>
            <a:off x="274050" y="1260591"/>
            <a:ext cx="48465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>
                <a:solidFill>
                  <a:schemeClr val="bg1"/>
                </a:solidFill>
              </a:rPr>
              <a:t>This feature helps users to store any number and any kind of documents with reference to a particular screen. </a:t>
            </a:r>
          </a:p>
          <a:p>
            <a:endParaRPr lang="en-US" sz="1100" dirty="0">
              <a:solidFill>
                <a:schemeClr val="bg1"/>
              </a:solidFill>
            </a:endParaRPr>
          </a:p>
          <a:p>
            <a:r>
              <a:rPr lang="en-US" sz="1100" dirty="0">
                <a:solidFill>
                  <a:schemeClr val="bg1"/>
                </a:solidFill>
              </a:rPr>
              <a:t>For example,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N" sz="1100" dirty="0">
                <a:solidFill>
                  <a:schemeClr val="bg1"/>
                </a:solidFill>
              </a:rPr>
              <a:t> User would like to store the process Flow of how to enter the data in   customer master screen.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IN" sz="1100" dirty="0">
                <a:solidFill>
                  <a:schemeClr val="bg1"/>
                </a:solidFill>
              </a:rPr>
              <a:t>  Also user would like to store the instructions as to how to handle export customers. </a:t>
            </a:r>
          </a:p>
          <a:p>
            <a:endParaRPr lang="en-US" sz="1100" dirty="0">
              <a:solidFill>
                <a:schemeClr val="bg1"/>
              </a:solidFill>
            </a:endParaRPr>
          </a:p>
          <a:p>
            <a:pPr algn="just"/>
            <a:r>
              <a:rPr lang="en-IN" sz="1100" dirty="0">
                <a:solidFill>
                  <a:schemeClr val="bg1"/>
                </a:solidFill>
              </a:rPr>
              <a:t>These two documents can be attached against the customer screen, which would be available for anybody to look at the documents by simply selecting the menu SCREEN DOCS. </a:t>
            </a:r>
          </a:p>
          <a:p>
            <a:endParaRPr lang="en-US" sz="1100" dirty="0">
              <a:solidFill>
                <a:schemeClr val="bg1"/>
              </a:solidFill>
            </a:endParaRPr>
          </a:p>
          <a:p>
            <a:r>
              <a:rPr lang="en-IN" sz="1100" dirty="0">
                <a:solidFill>
                  <a:schemeClr val="bg1"/>
                </a:solidFill>
              </a:rPr>
              <a:t>Depending on the current active screen, the respective attached documents will be shown.</a:t>
            </a:r>
          </a:p>
          <a:p>
            <a:endParaRPr lang="en-US" sz="1100" dirty="0">
              <a:solidFill>
                <a:schemeClr val="bg1"/>
              </a:solidFill>
            </a:endParaRPr>
          </a:p>
          <a:p>
            <a:r>
              <a:rPr lang="en-IN" sz="1100" dirty="0">
                <a:solidFill>
                  <a:schemeClr val="bg1"/>
                </a:solidFill>
              </a:rPr>
              <a:t>(This can also be used to build a very understandable exhaustive help for every screen)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Document Sharing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5586EE7-BC62-4FA7-91D8-13A675A6448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1352550"/>
            <a:ext cx="4202353" cy="2072640"/>
          </a:xfrm>
          <a:prstGeom prst="rect">
            <a:avLst/>
          </a:prstGeom>
          <a:effectLst>
            <a:outerShdw blurRad="76200" dist="38100" dir="13500000" sx="102000" sy="102000" algn="b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hlinkClick r:id="rId3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99CFE98-4EF5-4869-80BD-7CBF50DD14EE}"/>
              </a:ext>
            </a:extLst>
          </p:cNvPr>
          <p:cNvSpPr txBox="1"/>
          <p:nvPr/>
        </p:nvSpPr>
        <p:spPr>
          <a:xfrm>
            <a:off x="137075" y="1122088"/>
            <a:ext cx="44165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IN" sz="1600" dirty="0">
                <a:solidFill>
                  <a:schemeClr val="bg1"/>
                </a:solidFill>
                <a:latin typeface="Roboto"/>
              </a:rPr>
              <a:t>This provides for storage of Grouped          General documents/files in </a:t>
            </a:r>
            <a:r>
              <a:rPr lang="en-IN" sz="1600" dirty="0" err="1">
                <a:solidFill>
                  <a:schemeClr val="bg1"/>
                </a:solidFill>
                <a:latin typeface="Roboto"/>
              </a:rPr>
              <a:t>MrgSys</a:t>
            </a:r>
            <a:r>
              <a:rPr lang="en-IN" sz="1600" dirty="0">
                <a:solidFill>
                  <a:schemeClr val="bg1"/>
                </a:solidFill>
                <a:latin typeface="Roboto"/>
              </a:rPr>
              <a:t>-ERP. </a:t>
            </a:r>
          </a:p>
          <a:p>
            <a:endParaRPr lang="en-US" sz="1600" dirty="0">
              <a:solidFill>
                <a:schemeClr val="bg1"/>
              </a:solidFill>
              <a:latin typeface="Roboto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IN" sz="1600" dirty="0">
                <a:solidFill>
                  <a:schemeClr val="bg1"/>
                </a:solidFill>
                <a:latin typeface="Roboto"/>
              </a:rPr>
              <a:t>Helps in having a common area for              anybody to look for any document..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 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IN" sz="1600" dirty="0">
                <a:solidFill>
                  <a:schemeClr val="bg1"/>
                </a:solidFill>
                <a:latin typeface="Roboto"/>
              </a:rPr>
              <a:t>Some of the documents are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Machine Check Lists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Quality Formats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Holiday List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Monthly Plan</a:t>
            </a: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Templates</a:t>
            </a:r>
            <a:endParaRPr lang="en-US" sz="1600" dirty="0">
              <a:solidFill>
                <a:schemeClr val="bg1"/>
              </a:solidFill>
              <a:latin typeface="Roboto"/>
            </a:endParaRPr>
          </a:p>
          <a:p>
            <a:r>
              <a:rPr lang="en-IN" sz="1600" dirty="0">
                <a:solidFill>
                  <a:schemeClr val="bg1"/>
                </a:solidFill>
                <a:latin typeface="Roboto"/>
              </a:rPr>
              <a:t>                       </a:t>
            </a:r>
            <a:r>
              <a:rPr lang="en-IN" b="1" i="1" dirty="0">
                <a:solidFill>
                  <a:schemeClr val="bg1"/>
                </a:solidFill>
                <a:latin typeface="Roboto"/>
              </a:rPr>
              <a:t>So on...</a:t>
            </a:r>
            <a:endParaRPr lang="en-US" sz="1600" b="1" i="1" dirty="0">
              <a:solidFill>
                <a:schemeClr val="bg1"/>
              </a:solidFill>
              <a:latin typeface="Robo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Customized Reports</a:t>
            </a:r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62" y="1181824"/>
            <a:ext cx="2496938" cy="192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02036" y="1733550"/>
            <a:ext cx="327659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2495550"/>
            <a:ext cx="2778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4851" y="3181350"/>
            <a:ext cx="2792549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7E9E792-705F-4EC7-A8D1-AAD4F5FCFC4B}"/>
              </a:ext>
            </a:extLst>
          </p:cNvPr>
          <p:cNvSpPr txBox="1"/>
          <p:nvPr/>
        </p:nvSpPr>
        <p:spPr>
          <a:xfrm>
            <a:off x="6008434" y="1182697"/>
            <a:ext cx="301553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1050" b="1" dirty="0">
                <a:solidFill>
                  <a:schemeClr val="bg1"/>
                </a:solidFill>
              </a:rPr>
              <a:t>Customised Reporter</a:t>
            </a:r>
            <a:r>
              <a:rPr lang="en-IN" dirty="0">
                <a:solidFill>
                  <a:schemeClr val="bg1"/>
                </a:solidFill>
              </a:rPr>
              <a:t> </a:t>
            </a:r>
            <a:r>
              <a:rPr lang="en-IN" sz="1200" dirty="0">
                <a:solidFill>
                  <a:schemeClr val="bg1"/>
                </a:solidFill>
              </a:rPr>
              <a:t>Lets you create      custom reports based on the criteria    you choose to review. </a:t>
            </a:r>
          </a:p>
          <a:p>
            <a:pPr algn="just"/>
            <a:endParaRPr lang="en-IN" sz="1200" dirty="0">
              <a:solidFill>
                <a:schemeClr val="bg1"/>
              </a:solidFill>
            </a:endParaRPr>
          </a:p>
          <a:p>
            <a:pPr algn="just"/>
            <a:r>
              <a:rPr lang="en-IN" sz="1200" dirty="0">
                <a:solidFill>
                  <a:schemeClr val="bg1"/>
                </a:solidFill>
              </a:rPr>
              <a:t>Best of all, you don't need any programming skills to craft reports. </a:t>
            </a:r>
          </a:p>
          <a:p>
            <a:pPr algn="just"/>
            <a:endParaRPr lang="en-IN" sz="1200" dirty="0">
              <a:solidFill>
                <a:schemeClr val="bg1"/>
              </a:solidFill>
            </a:endParaRPr>
          </a:p>
          <a:p>
            <a:pPr algn="just"/>
            <a:r>
              <a:rPr lang="en-IN" sz="1200" dirty="0">
                <a:solidFill>
                  <a:schemeClr val="bg1"/>
                </a:solidFill>
              </a:rPr>
              <a:t>With our wizard-style interface, building reports is easy. </a:t>
            </a:r>
            <a:endParaRPr lang="en-US" sz="1200" dirty="0">
              <a:solidFill>
                <a:schemeClr val="bg1"/>
              </a:solidFill>
            </a:endParaRPr>
          </a:p>
          <a:p>
            <a:pPr algn="just"/>
            <a:endParaRPr lang="en-IN" sz="1200" dirty="0">
              <a:solidFill>
                <a:schemeClr val="bg1"/>
              </a:solidFill>
            </a:endParaRPr>
          </a:p>
          <a:p>
            <a:pPr algn="just"/>
            <a:r>
              <a:rPr lang="en-IN" sz="1100" dirty="0">
                <a:solidFill>
                  <a:schemeClr val="bg1"/>
                </a:solidFill>
              </a:rPr>
              <a:t>Ability for the business to self-serve, edit    and interact with information without        having to rely on IT or IS resources.</a:t>
            </a:r>
          </a:p>
          <a:p>
            <a:pPr algn="just"/>
            <a:endParaRPr lang="en-IN" sz="1200" dirty="0">
              <a:solidFill>
                <a:schemeClr val="bg1"/>
              </a:solidFill>
            </a:endParaRPr>
          </a:p>
          <a:p>
            <a:pPr algn="just"/>
            <a:endParaRPr lang="en-IN" sz="1200" b="1" i="1" dirty="0">
              <a:solidFill>
                <a:schemeClr val="bg1"/>
              </a:solidFill>
            </a:endParaRPr>
          </a:p>
          <a:p>
            <a:pPr algn="just"/>
            <a:r>
              <a:rPr lang="en-IN" sz="1050" b="1" i="1" dirty="0">
                <a:solidFill>
                  <a:schemeClr val="bg1"/>
                </a:solidFill>
              </a:rPr>
              <a:t>No dependence on software developer for simple reporting. </a:t>
            </a:r>
            <a:r>
              <a:rPr lang="en-IN" sz="1050" dirty="0">
                <a:solidFill>
                  <a:schemeClr val="bg1"/>
                </a:solidFill>
              </a:rPr>
              <a:t>Users can generate          themselves. </a:t>
            </a:r>
          </a:p>
          <a:p>
            <a:pPr algn="just"/>
            <a:endParaRPr lang="en-IN" sz="1050" b="1" i="1" dirty="0">
              <a:solidFill>
                <a:schemeClr val="bg1"/>
              </a:solidFill>
            </a:endParaRP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Preferences / Settings</a:t>
            </a:r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F9B3BBD-3083-406A-9DA4-E7FF20C611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89714"/>
            <a:ext cx="2743200" cy="2238916"/>
          </a:xfrm>
          <a:prstGeom prst="rect">
            <a:avLst/>
          </a:prstGeom>
          <a:effectLst>
            <a:outerShdw blurRad="63500" dist="50800" dir="6000000" algn="ctr" rotWithShape="0">
              <a:schemeClr val="tx2"/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C9B1AAC-9E18-4779-8ADD-9FBB5CA96E9B}"/>
              </a:ext>
            </a:extLst>
          </p:cNvPr>
          <p:cNvSpPr/>
          <p:nvPr/>
        </p:nvSpPr>
        <p:spPr>
          <a:xfrm>
            <a:off x="4800600" y="1123950"/>
            <a:ext cx="3352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Colours</a:t>
            </a: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used in the software screens is totally </a:t>
            </a:r>
            <a:r>
              <a:rPr lang="en-US" sz="1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customisable</a:t>
            </a: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Users can change the </a:t>
            </a:r>
            <a:r>
              <a:rPr lang="en-US" sz="10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colour</a:t>
            </a: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combination which is suited for the company.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Print Settings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Menu Ordering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Document Number formatting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838" y="2083247"/>
            <a:ext cx="1585912" cy="2787201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Print Settings</a:t>
            </a:r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7DFBE0C-1074-4A37-85E9-6825BE6020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9" y="993588"/>
            <a:ext cx="4456487" cy="4026434"/>
          </a:xfrm>
          <a:prstGeom prst="rect">
            <a:avLst/>
          </a:prstGeom>
          <a:effectLst>
            <a:outerShdw blurRad="508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C9B1AAC-9E18-4779-8ADD-9FBB5CA96E9B}"/>
              </a:ext>
            </a:extLst>
          </p:cNvPr>
          <p:cNvSpPr/>
          <p:nvPr/>
        </p:nvSpPr>
        <p:spPr>
          <a:xfrm>
            <a:off x="4800600" y="1123950"/>
            <a:ext cx="3352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Print settings gives the user the following choices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prompt user before printing after saving the document</a:t>
            </a: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print directly to printer or show in preview</a:t>
            </a: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mail through outlook / SMTP based on Click or Ctrl + Click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293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Key </a:t>
            </a:r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Features/Benefits</a:t>
            </a:r>
            <a:endParaRPr lang="en-US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28600" y="971550"/>
            <a:ext cx="4495800" cy="4171950"/>
          </a:xfrm>
        </p:spPr>
        <p:txBody>
          <a:bodyPr/>
          <a:lstStyle/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Page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Multi Environment working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Logins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Dashboard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Enriched Data Entry Screen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Versatile Searching Feature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Alerts and Notifications 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Email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SMS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Porting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idx="10"/>
          </p:nvPr>
        </p:nvSpPr>
        <p:spPr>
          <a:xfrm>
            <a:off x="3657600" y="990599"/>
            <a:ext cx="5257800" cy="3257552"/>
          </a:xfrm>
        </p:spPr>
        <p:txBody>
          <a:bodyPr/>
          <a:lstStyle/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Customized Reports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Graphs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Screen Documents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 Sharing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Preferences / Settings (Company / user wise)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Supporting Apps</a:t>
            </a:r>
          </a:p>
          <a:p>
            <a:pPr marL="171450" lvl="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Integration to Tally Accounting Software  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Robust Security</a:t>
            </a:r>
          </a:p>
          <a:p>
            <a:pPr marL="171450" indent="-171450">
              <a:lnSpc>
                <a:spcPct val="150000"/>
              </a:lnSpc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Audit Log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Transaction Preferences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1E03B21-ADC8-4F1B-89E0-AC5DD36E9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884467"/>
            <a:ext cx="6019800" cy="3829440"/>
          </a:xfrm>
          <a:prstGeom prst="rect">
            <a:avLst/>
          </a:prstGeom>
          <a:effectLst>
            <a:outerShdw blurRad="368300" dist="50800" dir="5400000" algn="ctr" rotWithShape="0">
              <a:schemeClr val="tx2"/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C9B1AAC-9E18-4779-8ADD-9FBB5CA96E9B}"/>
              </a:ext>
            </a:extLst>
          </p:cNvPr>
          <p:cNvSpPr/>
          <p:nvPr/>
        </p:nvSpPr>
        <p:spPr>
          <a:xfrm>
            <a:off x="6705600" y="1123950"/>
            <a:ext cx="2286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Affects the </a:t>
            </a:r>
            <a:r>
              <a:rPr lang="en-US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behavior </a:t>
            </a: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transaction.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Allowing to Edit Doc Date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Allowing Copy from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 for Envelope printing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Defer calculation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lot of other features….</a:t>
            </a:r>
          </a:p>
        </p:txBody>
      </p:sp>
    </p:spTree>
    <p:extLst>
      <p:ext uri="{BB962C8B-B14F-4D97-AF65-F5344CB8AC3E}">
        <p14:creationId xmlns:p14="http://schemas.microsoft.com/office/powerpoint/2010/main" val="40079635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Document </a:t>
            </a:r>
            <a:r>
              <a:rPr lang="en-US" dirty="0" smtClean="0">
                <a:solidFill>
                  <a:schemeClr val="bg1"/>
                </a:solidFill>
              </a:rPr>
              <a:t>Number Formatting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hlinkClick r:id="rId2"/>
          </p:cNvPr>
          <p:cNvSpPr txBox="1"/>
          <p:nvPr/>
        </p:nvSpPr>
        <p:spPr>
          <a:xfrm>
            <a:off x="0" y="4804578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www.softvent.com</a:t>
            </a:r>
            <a:endParaRPr lang="ko-KR" altLang="en-US" sz="800" dirty="0">
              <a:solidFill>
                <a:schemeClr val="accent6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04D3ACC-51B4-4529-8C77-41A8EDA98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1" y="919302"/>
            <a:ext cx="5952204" cy="3481248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accent6">
                <a:alpha val="64000"/>
              </a:scheme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C9B1AAC-9E18-4779-8ADD-9FBB5CA96E9B}"/>
              </a:ext>
            </a:extLst>
          </p:cNvPr>
          <p:cNvSpPr/>
          <p:nvPr/>
        </p:nvSpPr>
        <p:spPr>
          <a:xfrm>
            <a:off x="6172200" y="1123950"/>
            <a:ext cx="2895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b="1" i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Document Number</a:t>
            </a: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Numbering the documents based on the documents requirement.</a:t>
            </a: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Example: </a:t>
            </a: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For GST Invoice</a:t>
            </a: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Document Number </a:t>
            </a:r>
          </a:p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18/GST/00001 (12 Digits)</a:t>
            </a:r>
          </a:p>
        </p:txBody>
      </p:sp>
    </p:spTree>
    <p:extLst>
      <p:ext uri="{BB962C8B-B14F-4D97-AF65-F5344CB8AC3E}">
        <p14:creationId xmlns:p14="http://schemas.microsoft.com/office/powerpoint/2010/main" val="1587580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Dashboard</a:t>
            </a:r>
          </a:p>
        </p:txBody>
      </p:sp>
      <p:pic>
        <p:nvPicPr>
          <p:cNvPr id="17" name="Picture 16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89453BB4-EBBE-4F39-8DB8-BA9431F6187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343" y="1054162"/>
            <a:ext cx="3048005" cy="2510150"/>
          </a:xfrm>
          <a:prstGeom prst="rect">
            <a:avLst/>
          </a:prstGeom>
          <a:effectLst>
            <a:outerShdw blurRad="76200" dist="203200" dir="5400000" algn="ctr" rotWithShape="0">
              <a:schemeClr val="tx1">
                <a:alpha val="55000"/>
              </a:schemeClr>
            </a:outerShdw>
          </a:effectLst>
        </p:spPr>
      </p:pic>
      <p:pic>
        <p:nvPicPr>
          <p:cNvPr id="18" name="Picture 17" descr="A screenshot of a cell phone&#10;&#10;Description generated with very high confidence">
            <a:extLst>
              <a:ext uri="{FF2B5EF4-FFF2-40B4-BE49-F238E27FC236}">
                <a16:creationId xmlns="" xmlns:a16="http://schemas.microsoft.com/office/drawing/2014/main" id="{3A5E48CA-AD38-4365-9080-02ED16F1C00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33750"/>
            <a:ext cx="3417922" cy="1585227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pic>
        <p:nvPicPr>
          <p:cNvPr id="19" name="Picture 18" descr="A close up of a mans face&#10;&#10;Description generated with very high confidence">
            <a:extLst>
              <a:ext uri="{FF2B5EF4-FFF2-40B4-BE49-F238E27FC236}">
                <a16:creationId xmlns="" xmlns:a16="http://schemas.microsoft.com/office/drawing/2014/main" id="{EDAC1BD7-F470-4F37-9586-E60D1C7360B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8961" y="3635483"/>
            <a:ext cx="1404040" cy="60179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FE47CE6-FF41-439B-928F-A8FE58656506}"/>
              </a:ext>
            </a:extLst>
          </p:cNvPr>
          <p:cNvSpPr txBox="1"/>
          <p:nvPr/>
        </p:nvSpPr>
        <p:spPr>
          <a:xfrm>
            <a:off x="0" y="1001487"/>
            <a:ext cx="6019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Dashboard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be totally customised for your business. </a:t>
            </a:r>
          </a:p>
          <a:p>
            <a:pPr algn="just"/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 dashboard created serve as a perfect alternative to traditional ERP systems,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monitoring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your entire business for less.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Can be fully customized to mirror the steady look and feel of your business. </a:t>
            </a:r>
          </a:p>
          <a:p>
            <a:pPr algn="just"/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They are created with full access to as many or as few data as desired and, as such,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update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real time to display the health of your business in the most up-to-date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manner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possible.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2514FF1-393E-4C25-935C-A0A98C6606A6}"/>
              </a:ext>
            </a:extLst>
          </p:cNvPr>
          <p:cNvSpPr txBox="1"/>
          <p:nvPr/>
        </p:nvSpPr>
        <p:spPr>
          <a:xfrm>
            <a:off x="3483420" y="3455798"/>
            <a:ext cx="32365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1" indent="-285750">
              <a:buBlip>
                <a:blip r:embed="rId5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Graphs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1" indent="-285750">
              <a:buBlip>
                <a:blip r:embed="rId5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Summary reports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1" indent="-285750">
              <a:buBlip>
                <a:blip r:embed="rId5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Pending tasks/activities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1" indent="-285750">
              <a:buBlip>
                <a:blip r:embed="rId5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Organisation level messages/information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1" indent="-285750">
              <a:buBlip>
                <a:blip r:embed="rId5"/>
              </a:buBlip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Alerts to individual users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4935151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552950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Synchronization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2FBACD9-FD0E-4C4B-88A3-735498A7AEE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0" y="1123950"/>
            <a:ext cx="2755900" cy="2866136"/>
          </a:xfrm>
          <a:prstGeom prst="rect">
            <a:avLst/>
          </a:prstGeom>
          <a:effectLst>
            <a:outerShdw blurRad="215900" dist="50800" dir="5400000" algn="ctr" rotWithShape="0">
              <a:schemeClr val="bg2">
                <a:lumMod val="50000"/>
                <a:alpha val="89000"/>
              </a:scheme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F52AC1A-1F9A-4DF2-B8B4-9D8AF84BD84A}"/>
              </a:ext>
            </a:extLst>
          </p:cNvPr>
          <p:cNvSpPr txBox="1"/>
          <p:nvPr/>
        </p:nvSpPr>
        <p:spPr>
          <a:xfrm>
            <a:off x="152400" y="984230"/>
            <a:ext cx="52400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can be linked to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Other ERP Software in the Business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market, </a:t>
            </a:r>
            <a:r>
              <a:rPr lang="en-IN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viz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SAP</a:t>
            </a: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Tally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NetSuite 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JD Edwards</a:t>
            </a:r>
          </a:p>
          <a:p>
            <a:pPr>
              <a:lnSpc>
                <a:spcPct val="150000"/>
              </a:lnSpc>
            </a:pP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vFACT-IC can also be linked with Machines </a:t>
            </a:r>
            <a:r>
              <a:rPr lang="en-IN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viz</a:t>
            </a:r>
            <a:endParaRPr lang="en-IN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PDA’s</a:t>
            </a: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CNC Machines</a:t>
            </a:r>
          </a:p>
          <a:p>
            <a:pPr>
              <a:lnSpc>
                <a:spcPct val="150000"/>
              </a:lnSpc>
            </a:pP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Smart/RFID Cards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IN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Weighing Devices, and so on..</a:t>
            </a: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endParaRPr lang="en-IN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Supporting Apps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47750"/>
            <a:ext cx="212359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C9B1AAC-9E18-4779-8ADD-9FBB5CA96E9B}"/>
              </a:ext>
            </a:extLst>
          </p:cNvPr>
          <p:cNvSpPr/>
          <p:nvPr/>
        </p:nvSpPr>
        <p:spPr>
          <a:xfrm>
            <a:off x="3886200" y="1127244"/>
            <a:ext cx="373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12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Gives access to external Tools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Provides access to TALLY Configurator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Provides access to Document Designer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Gives IT Personnel to download exe from cloud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28650" lvl="1" indent="-171450" fontAlgn="base" latinLnBrk="0">
              <a:spcBef>
                <a:spcPct val="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Gives user to update the latest version of the software</a:t>
            </a:r>
          </a:p>
          <a:p>
            <a:pPr marL="171450" lvl="0" indent="-171450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Thanking you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14600" y="1104096"/>
            <a:ext cx="42672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000" dirty="0">
                <a:solidFill>
                  <a:schemeClr val="bg1"/>
                </a:solidFill>
                <a:latin typeface="Times New Roman" pitchFamily="18" charset="0"/>
              </a:rPr>
              <a:t>We Thank you for your time.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1000" dirty="0">
                <a:solidFill>
                  <a:schemeClr val="bg1"/>
                </a:solidFill>
                <a:latin typeface="Times New Roman" pitchFamily="18" charset="0"/>
              </a:rPr>
              <a:t>Feel Free to Contact for more details 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2000" i="1" dirty="0" err="1">
                <a:solidFill>
                  <a:schemeClr val="bg1"/>
                </a:solidFill>
                <a:latin typeface="Arial Black" pitchFamily="34" charset="0"/>
              </a:rPr>
              <a:t>SoftVent</a:t>
            </a:r>
            <a:r>
              <a:rPr lang="en-US" altLang="en-US" sz="2000" i="1" dirty="0">
                <a:solidFill>
                  <a:schemeClr val="bg1"/>
                </a:solidFill>
                <a:latin typeface="Arial Black" pitchFamily="34" charset="0"/>
              </a:rPr>
              <a:t> Services Pvt. Ltd.</a:t>
            </a: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1600" dirty="0">
                <a:solidFill>
                  <a:schemeClr val="bg1"/>
                </a:solidFill>
                <a:latin typeface="Times New Roman" pitchFamily="18" charset="0"/>
              </a:rPr>
              <a:t>Bengaluru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33400" y="2647950"/>
            <a:ext cx="8305800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NO: 572, 2</a:t>
            </a:r>
            <a:r>
              <a:rPr lang="en-US" altLang="en-US" sz="1050" b="1" i="1" baseline="30000" dirty="0">
                <a:solidFill>
                  <a:schemeClr val="bg1"/>
                </a:solidFill>
                <a:latin typeface="Times New Roman" pitchFamily="18" charset="0"/>
              </a:rPr>
              <a:t>nd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Floor, 30</a:t>
            </a:r>
            <a:r>
              <a:rPr lang="en-US" altLang="en-US" sz="1050" b="1" i="1" baseline="30000" dirty="0">
                <a:solidFill>
                  <a:schemeClr val="bg1"/>
                </a:solidFill>
                <a:latin typeface="Times New Roman" pitchFamily="18" charset="0"/>
              </a:rPr>
              <a:t>th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Main Road,BSK-3</a:t>
            </a:r>
            <a:r>
              <a:rPr lang="en-US" altLang="en-US" sz="1050" b="1" i="1" baseline="30000" dirty="0">
                <a:solidFill>
                  <a:schemeClr val="bg1"/>
                </a:solidFill>
                <a:latin typeface="Times New Roman" pitchFamily="18" charset="0"/>
              </a:rPr>
              <a:t>rd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Stage, New  </a:t>
            </a:r>
            <a:r>
              <a:rPr lang="en-US" altLang="en-US" sz="1050" b="1" i="1" dirty="0" err="1">
                <a:solidFill>
                  <a:schemeClr val="bg1"/>
                </a:solidFill>
                <a:latin typeface="Times New Roman" pitchFamily="18" charset="0"/>
              </a:rPr>
              <a:t>Banagiri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Temple Road,</a:t>
            </a:r>
          </a:p>
          <a:p>
            <a:pPr algn="ctr"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(Near </a:t>
            </a:r>
            <a:r>
              <a:rPr lang="en-US" altLang="en-US" sz="1050" b="1" i="1" dirty="0" err="1">
                <a:solidFill>
                  <a:schemeClr val="bg1"/>
                </a:solidFill>
                <a:latin typeface="Times New Roman" pitchFamily="18" charset="0"/>
              </a:rPr>
              <a:t>Dewegowda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Petrol Bunk)</a:t>
            </a:r>
          </a:p>
          <a:p>
            <a:pPr algn="ctr"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Bangalore – 560085</a:t>
            </a:r>
          </a:p>
          <a:p>
            <a:pPr algn="ctr" eaLnBrk="1" hangingPunct="1"/>
            <a:r>
              <a:rPr lang="en-US" altLang="en-US" sz="1050" b="1" i="1" dirty="0" err="1">
                <a:solidFill>
                  <a:schemeClr val="bg1"/>
                </a:solidFill>
                <a:latin typeface="Times New Roman" pitchFamily="18" charset="0"/>
              </a:rPr>
              <a:t>Ph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: 080- 26794645/ 26793693</a:t>
            </a:r>
          </a:p>
          <a:p>
            <a:pPr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		  	       Mob : </a:t>
            </a:r>
            <a:r>
              <a:rPr lang="en-US" altLang="en-US" sz="1050" b="1" i="1" dirty="0" smtClean="0">
                <a:solidFill>
                  <a:schemeClr val="bg1"/>
                </a:solidFill>
                <a:latin typeface="Times New Roman" pitchFamily="18" charset="0"/>
              </a:rPr>
              <a:t>9845034645/9900918613</a:t>
            </a:r>
            <a:endParaRPr lang="en-US" altLang="en-US" sz="1050" b="1" i="1" dirty="0">
              <a:solidFill>
                <a:schemeClr val="bg1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                        Email :  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mail@softvent.com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 / kumar@softvent.com	</a:t>
            </a:r>
            <a:r>
              <a:rPr lang="en-US" altLang="en-US" sz="1050" b="1" i="1" dirty="0" smtClean="0">
                <a:solidFill>
                  <a:schemeClr val="bg1"/>
                </a:solidFill>
                <a:latin typeface="Times New Roman" pitchFamily="18" charset="0"/>
              </a:rPr>
              <a:t>/ krishnaveni@softvent.com    </a:t>
            </a:r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	  </a:t>
            </a:r>
          </a:p>
          <a:p>
            <a:pPr algn="ctr" eaLnBrk="1" hangingPunct="1"/>
            <a:r>
              <a:rPr lang="en-US" altLang="en-US" sz="1050" b="1" i="1" dirty="0">
                <a:solidFill>
                  <a:schemeClr val="bg1"/>
                </a:solidFill>
                <a:latin typeface="Times New Roman" pitchFamily="18" charset="0"/>
              </a:rPr>
              <a:t>Website</a:t>
            </a:r>
            <a:r>
              <a:rPr lang="en-US" altLang="en-US" sz="1050" b="1" i="1" dirty="0" smtClean="0">
                <a:solidFill>
                  <a:schemeClr val="bg1"/>
                </a:solidFill>
                <a:latin typeface="Times New Roman" pitchFamily="18" charset="0"/>
              </a:rPr>
              <a:t>: </a:t>
            </a:r>
            <a:r>
              <a:rPr lang="en-US" altLang="en-US" sz="1200" b="1" i="1" dirty="0" smtClean="0">
                <a:solidFill>
                  <a:schemeClr val="bg1"/>
                </a:solidFill>
                <a:latin typeface="Times New Roman" pitchFamily="18" charset="0"/>
              </a:rPr>
              <a:t>softvent.com</a:t>
            </a:r>
            <a:r>
              <a:rPr lang="en-US" altLang="en-US" sz="1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en-US" altLang="en-US" sz="1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43200" y="3834140"/>
            <a:ext cx="3810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1100" b="1" dirty="0">
                <a:solidFill>
                  <a:schemeClr val="bg1"/>
                </a:solidFill>
                <a:latin typeface="Times New Roman" pitchFamily="18" charset="0"/>
              </a:rPr>
              <a:t>Contact Persons : </a:t>
            </a:r>
            <a:r>
              <a:rPr lang="en-US" altLang="en-US" sz="1100" b="1" dirty="0" smtClean="0">
                <a:solidFill>
                  <a:schemeClr val="bg1"/>
                </a:solidFill>
                <a:latin typeface="Times New Roman" pitchFamily="18" charset="0"/>
              </a:rPr>
              <a:t>Kumar/</a:t>
            </a:r>
            <a:r>
              <a:rPr lang="en-US" altLang="en-US" sz="1100" b="1" dirty="0" err="1" smtClean="0">
                <a:solidFill>
                  <a:schemeClr val="bg1"/>
                </a:solidFill>
                <a:latin typeface="Times New Roman" pitchFamily="18" charset="0"/>
              </a:rPr>
              <a:t>Krishnaveni</a:t>
            </a:r>
            <a:endParaRPr lang="en-US" altLang="en-US" sz="11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13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utoUpdateAnimBg="0" advAuto="1000"/>
      <p:bldP spid="11" grpId="0" autoUpdateAnimBg="0"/>
      <p:bldP spid="12" grpId="0" build="p" autoUpdateAnimBg="0" advAuto="1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Page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23950"/>
            <a:ext cx="435817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47700" dir="6360000" sx="51000" sy="51000" rotWithShape="0">
              <a:srgbClr val="00B050">
                <a:alpha val="61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143000" y="3333750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Graphical User Interface (GUI)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Tree-view Controlled outlook interface.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ShortCut for Menu Selection 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Tabbed forms for easier access. </a:t>
            </a:r>
          </a:p>
          <a:p>
            <a:pPr marL="171450" indent="-171450">
              <a:buBlip>
                <a:blip r:embed="rId4"/>
              </a:buBlip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1123950"/>
            <a:ext cx="4191000" cy="20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101000" sy="101000" algn="tl" rotWithShape="0">
              <a:schemeClr val="tx2">
                <a:lumMod val="40000"/>
                <a:lumOff val="60000"/>
                <a:alpha val="39000"/>
              </a:scheme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Multi-Environment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idx="10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123950"/>
            <a:ext cx="4343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stA="12000" endPos="37000" dist="63500" dir="5400000" sy="-100000" algn="bl" rotWithShape="0"/>
          </a:effec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823520" y="2114550"/>
            <a:ext cx="3863280" cy="460648"/>
          </a:xfrm>
        </p:spPr>
        <p:txBody>
          <a:bodyPr/>
          <a:lstStyle/>
          <a:p>
            <a:pPr algn="ctr"/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Provision to work in Multiple Environment</a:t>
            </a:r>
            <a:r>
              <a:rPr lang="en-US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pPr algn="ctr"/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Live Production </a:t>
            </a:r>
          </a:p>
          <a:p>
            <a:pPr marL="171450" indent="-171450"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Testing </a:t>
            </a:r>
          </a:p>
          <a:p>
            <a:pPr marL="171450" indent="-171450"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Training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Management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043215"/>
            <a:ext cx="4248150" cy="58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76200" dir="3900000" algn="tl" rotWithShape="0">
              <a:prstClr val="black">
                <a:alpha val="39000"/>
              </a:prstClr>
            </a:outerShdw>
          </a:effec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90750"/>
            <a:ext cx="2933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77800" dist="38100" dir="5400000" sx="104000" sy="104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143075"/>
            <a:ext cx="4307116" cy="295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r="13800000" sx="104000" sy="104000" algn="t" rotWithShape="0">
              <a:schemeClr val="accent1">
                <a:alpha val="61000"/>
              </a:schemeClr>
            </a:outerShdw>
          </a:effec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09120" y="3790949"/>
            <a:ext cx="3448480" cy="751615"/>
          </a:xfrm>
        </p:spPr>
        <p:txBody>
          <a:bodyPr/>
          <a:lstStyle/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Company Info Maintenance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Financial Year management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Multiple environment Management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Backups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Logins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618" y="971550"/>
            <a:ext cx="4673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AD </a:t>
            </a: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Authentication: </a:t>
            </a:r>
            <a:endParaRPr lang="en-US" sz="1200" b="1" i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28650" lvl="1" indent="-171450"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Uses windows Active Directory login name and 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password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28650" lvl="1" indent="-171450"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 need for separate credentials for 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software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28650" lvl="1" indent="-171450">
              <a:buBlip>
                <a:blip r:embed="rId2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Eliminates the need to have separate password policy</a:t>
            </a:r>
          </a:p>
          <a:p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386715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User Login Screen &gt;&gt;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18" y="2495550"/>
            <a:ext cx="3607182" cy="19050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8000"/>
              </a:prstClr>
            </a:outerShdw>
          </a:effectLst>
          <a:scene3d>
            <a:camera prst="orthographicFront"/>
            <a:lightRig rig="threePt" dir="t"/>
          </a:scene3d>
          <a:sp3d>
            <a:bevelB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143000" y="47815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6750"/>
            <a:ext cx="1307549" cy="5346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05200" y="2647950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&lt;&lt; Login Settings Screen</a:t>
            </a:r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29178" y="971550"/>
            <a:ext cx="4243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Software </a:t>
            </a: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Authentication:</a:t>
            </a:r>
          </a:p>
          <a:p>
            <a:pPr marL="628650" lvl="1" indent="-171450">
              <a:buBlip>
                <a:blip r:embed="rId2"/>
              </a:buBlip>
            </a:pP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Manages </a:t>
            </a: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its own set of user credentials.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2343150"/>
            <a:ext cx="9144000" cy="0"/>
          </a:xfrm>
          <a:prstGeom prst="line">
            <a:avLst/>
          </a:prstGeom>
          <a:ln w="28575"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95551"/>
            <a:ext cx="3439254" cy="190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Enriched Data Entry Screen (Master)</a:t>
            </a:r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047749"/>
            <a:ext cx="5715000" cy="342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17500" dir="5400000" sx="79000" sy="79000" rotWithShape="0">
              <a:schemeClr val="tx2">
                <a:lumMod val="40000"/>
                <a:lumOff val="60000"/>
                <a:alpha val="18000"/>
              </a:scheme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867400" y="984230"/>
            <a:ext cx="327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Master Screen Features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Authorization 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Multiple Address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Active/Inactive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Multiple Contact Person Details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Alert Message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Party Notes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Activities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File Attachment(s)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Header Info can be Split in Multiple Tabs</a:t>
            </a:r>
          </a:p>
          <a:p>
            <a:pPr marL="171450" indent="-171450">
              <a:lnSpc>
                <a:spcPct val="150000"/>
              </a:lnSpc>
              <a:buBlip>
                <a:blip r:embed="rId3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Creation of Fields can be achieved by User  itself using Softvent </a:t>
            </a:r>
            <a:r>
              <a:rPr lang="en-US" sz="1200" dirty="0" err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DocDesigner</a:t>
            </a: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5" y="4475549"/>
            <a:ext cx="1307549" cy="53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063822"/>
            <a:ext cx="4648200" cy="303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3000" sy="103000" algn="ctr" rotWithShape="0">
              <a:schemeClr val="tx2">
                <a:lumMod val="60000"/>
                <a:lumOff val="40000"/>
                <a:alpha val="39000"/>
              </a:schemeClr>
            </a:outerShdw>
          </a:effectLst>
        </p:spPr>
      </p:pic>
      <p:pic>
        <p:nvPicPr>
          <p:cNvPr id="8" name="Picture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804795"/>
            <a:ext cx="4267200" cy="30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00600" y="895350"/>
            <a:ext cx="434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Transaction Screen Features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Auto Document number generation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Multiple Print Options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Email / SMS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Authorization</a:t>
            </a:r>
          </a:p>
          <a:p>
            <a:pPr marL="171450" indent="-171450">
              <a:lnSpc>
                <a:spcPct val="150000"/>
              </a:lnSpc>
              <a:buBlip>
                <a:blip r:embed="rId4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Hdr/</a:t>
            </a:r>
            <a:r>
              <a:rPr lang="en-US" sz="1200" dirty="0" err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Ftr</a:t>
            </a: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/Tot Sections Info can be Split in Multiple Tab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0" y="3124021"/>
            <a:ext cx="297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Actions Performed in Detail Section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Insert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Remove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Copy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Paste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Replace Rest</a:t>
            </a:r>
          </a:p>
          <a:p>
            <a:endParaRPr lang="en-US" sz="12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72200" y="3436024"/>
            <a:ext cx="129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Move Up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Move Down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XL Export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Attachment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Restore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67600" y="3428821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Freeze/UnFreeze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Add List Of Items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Doc XL Export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Insert Doc</a:t>
            </a:r>
          </a:p>
          <a:p>
            <a:pPr marL="171450" indent="-171450">
              <a:buBlip>
                <a:blip r:embed="rId5"/>
              </a:buBlip>
            </a:pP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Additional Actions (if any)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" y="417195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Security Options for each controls </a:t>
            </a:r>
          </a:p>
          <a:p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Add, Edit, Delete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Printing</a:t>
            </a:r>
            <a:r>
              <a:rPr lang="en-US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4857750"/>
            <a:ext cx="4800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www.softvent.com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629150"/>
            <a:ext cx="1153254" cy="471516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Enriched Data Entry Screen </a:t>
            </a:r>
            <a:r>
              <a:rPr lang="en-US" sz="2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(Transaction)</a:t>
            </a:r>
            <a:endParaRPr lang="en-US" sz="2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7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</TotalTime>
  <Words>1620</Words>
  <Application>Microsoft Office PowerPoint</Application>
  <PresentationFormat>On-screen Show (16:9)</PresentationFormat>
  <Paragraphs>382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Custom Design</vt:lpstr>
      <vt:lpstr>PowerPoint Presentation</vt:lpstr>
      <vt:lpstr>PowerPoint Presentation</vt:lpstr>
      <vt:lpstr>Key Features/Benefits</vt:lpstr>
      <vt:lpstr>Home Page</vt:lpstr>
      <vt:lpstr>Multi-Environment</vt:lpstr>
      <vt:lpstr>Company Management</vt:lpstr>
      <vt:lpstr>Logins</vt:lpstr>
      <vt:lpstr>Enriched Data Entry Screen (Master)</vt:lpstr>
      <vt:lpstr>Enriched Data Entry Screen (Transaction)</vt:lpstr>
      <vt:lpstr>Search Options</vt:lpstr>
      <vt:lpstr>BOM</vt:lpstr>
      <vt:lpstr>Tools &amp; Utilities</vt:lpstr>
      <vt:lpstr>Tools &amp; Utilities</vt:lpstr>
      <vt:lpstr>Tools &amp; Utilities</vt:lpstr>
      <vt:lpstr>Tools &amp; Utilities</vt:lpstr>
      <vt:lpstr>Tools &amp; Utilities</vt:lpstr>
      <vt:lpstr>Tools &amp; Utilities</vt:lpstr>
      <vt:lpstr>Tools &amp; Utilities</vt:lpstr>
      <vt:lpstr>Tools &amp; Utilities</vt:lpstr>
      <vt:lpstr>Security</vt:lpstr>
      <vt:lpstr>Alerts &amp; Notifications</vt:lpstr>
      <vt:lpstr>E-mail</vt:lpstr>
      <vt:lpstr>SMS</vt:lpstr>
      <vt:lpstr>Audit Trial </vt:lpstr>
      <vt:lpstr>Screen Documents</vt:lpstr>
      <vt:lpstr>Document Sharing</vt:lpstr>
      <vt:lpstr>Customized Reports</vt:lpstr>
      <vt:lpstr>Preferences / Settings</vt:lpstr>
      <vt:lpstr>Print Settings</vt:lpstr>
      <vt:lpstr>Transaction Preferences</vt:lpstr>
      <vt:lpstr>Document Number Formatting</vt:lpstr>
      <vt:lpstr>Dashboard</vt:lpstr>
      <vt:lpstr>Data Synchronization</vt:lpstr>
      <vt:lpstr>Supporting Apps</vt:lpstr>
      <vt:lpstr>Thanking you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Krishnaveni</cp:lastModifiedBy>
  <cp:revision>295</cp:revision>
  <dcterms:created xsi:type="dcterms:W3CDTF">2014-04-01T16:27:38Z</dcterms:created>
  <dcterms:modified xsi:type="dcterms:W3CDTF">2019-03-23T09:08:17Z</dcterms:modified>
</cp:coreProperties>
</file>